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90" r:id="rId2"/>
    <p:sldId id="289" r:id="rId3"/>
    <p:sldId id="300" r:id="rId4"/>
    <p:sldId id="301" r:id="rId5"/>
    <p:sldId id="302" r:id="rId6"/>
    <p:sldId id="303" r:id="rId7"/>
    <p:sldId id="305" r:id="rId8"/>
    <p:sldId id="304" r:id="rId9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t" id="{538794FB-BCE9-C34B-BC2E-F45A23906E23}">
          <p14:sldIdLst>
            <p14:sldId id="290"/>
            <p14:sldId id="289"/>
            <p14:sldId id="300"/>
            <p14:sldId id="301"/>
            <p14:sldId id="302"/>
            <p14:sldId id="303"/>
            <p14:sldId id="305"/>
            <p14:sldId id="304"/>
          </p14:sldIdLst>
        </p14:section>
      </p14:sectionLst>
    </p:ext>
    <p:ext uri="{EFAFB233-063F-42B5-8137-9DF3F51BA10A}">
      <p15:sldGuideLst xmlns:p15="http://schemas.microsoft.com/office/powerpoint/2012/main" xmlns="">
        <p15:guide id="1" pos="108" userDrawn="1">
          <p15:clr>
            <a:srgbClr val="A4A3A4"/>
          </p15:clr>
        </p15:guide>
        <p15:guide id="2" orient="horz" pos="312" userDrawn="1">
          <p15:clr>
            <a:srgbClr val="A4A3A4"/>
          </p15:clr>
        </p15:guide>
        <p15:guide id="3" orient="horz" pos="504" userDrawn="1">
          <p15:clr>
            <a:srgbClr val="A4A3A4"/>
          </p15:clr>
        </p15:guide>
        <p15:guide id="4" orient="horz" pos="4080" userDrawn="1">
          <p15:clr>
            <a:srgbClr val="A4A3A4"/>
          </p15:clr>
        </p15:guide>
        <p15:guide id="5" pos="5652" userDrawn="1">
          <p15:clr>
            <a:srgbClr val="A4A3A4"/>
          </p15:clr>
        </p15:guide>
        <p15:guide id="6" orient="horz" pos="12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8E0E"/>
    <a:srgbClr val="3D5567"/>
    <a:srgbClr val="D3D7DD"/>
    <a:srgbClr val="6E99B4"/>
    <a:srgbClr val="29A592"/>
    <a:srgbClr val="839E2A"/>
    <a:srgbClr val="FF9B1B"/>
    <a:srgbClr val="FFD200"/>
    <a:srgbClr val="5B68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5"/>
    <p:restoredTop sz="88747" autoAdjust="0"/>
  </p:normalViewPr>
  <p:slideViewPr>
    <p:cSldViewPr snapToGrid="0" snapToObjects="1">
      <p:cViewPr>
        <p:scale>
          <a:sx n="62" d="100"/>
          <a:sy n="62" d="100"/>
        </p:scale>
        <p:origin x="-90" y="-138"/>
      </p:cViewPr>
      <p:guideLst>
        <p:guide orient="horz" pos="312"/>
        <p:guide orient="horz" pos="504"/>
        <p:guide orient="horz" pos="4080"/>
        <p:guide orient="horz" pos="1224"/>
        <p:guide pos="108"/>
        <p:guide pos="56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90891-A747-AA4B-BB9F-8E89B85DB4E5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F7F9D-D851-B941-88AE-D77D238E4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1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notes below each slide in the body of your presentation should be written in complete sentences and paragraphs, supporting the content on each slide.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7F9D-D851-B941-88AE-D77D238E43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97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notes below each slide in the body of your presentation should be written in complete sentences and paragraphs, supporting the content on each slide.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7F9D-D851-B941-88AE-D77D238E43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97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notes below each slide in the body of your presentation should be written in complete sentences and paragraphs, supporting the content on each slide.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7F9D-D851-B941-88AE-D77D238E43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72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notes below each slide in the body of your presentation should be written in complete sentences and paragraphs, supporting the content on each slide.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7F9D-D851-B941-88AE-D77D238E43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95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notes below each slide in the body of your presentation should be written in complete sentences and paragraphs, supporting the content on each slide.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7F9D-D851-B941-88AE-D77D238E43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notes below each slide in the body of your presentation should be written in complete sentences and paragraphs, supporting the content on each slide.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7F9D-D851-B941-88AE-D77D238E439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32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mpus Gold Bar"/>
          <p:cNvSpPr/>
          <p:nvPr userDrawn="1"/>
        </p:nvSpPr>
        <p:spPr>
          <a:xfrm>
            <a:off x="304600" y="2712721"/>
            <a:ext cx="2019500" cy="193039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96301" y="3043681"/>
            <a:ext cx="6790299" cy="520134"/>
          </a:xfrm>
        </p:spPr>
        <p:txBody>
          <a:bodyPr lIns="0"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 hasCustomPrompt="1"/>
          </p:nvPr>
        </p:nvSpPr>
        <p:spPr>
          <a:xfrm>
            <a:off x="299122" y="3634641"/>
            <a:ext cx="3024188" cy="515938"/>
          </a:xfrm>
        </p:spPr>
        <p:txBody>
          <a:bodyPr lIns="0"/>
          <a:lstStyle>
            <a:lvl1pPr marL="0" indent="0">
              <a:buNone/>
              <a:defRPr>
                <a:solidFill>
                  <a:srgbClr val="3D5567"/>
                </a:solidFill>
              </a:defRPr>
            </a:lvl1pPr>
          </a:lstStyle>
          <a:p>
            <a:pPr lvl="0"/>
            <a:r>
              <a:rPr lang="en-US" dirty="0"/>
              <a:t>&lt;&lt;DATE&gt;&gt;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157" y="6041293"/>
            <a:ext cx="2741599" cy="4488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>
            <a:alphaModFix amt="10000"/>
          </a:blip>
          <a:srcRect l="-5357" t="374" r="52787" b="-374"/>
          <a:stretch/>
        </p:blipFill>
        <p:spPr>
          <a:xfrm>
            <a:off x="5813834" y="249646"/>
            <a:ext cx="3330166" cy="630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417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80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33856" y="1892775"/>
            <a:ext cx="3780944" cy="311164"/>
          </a:xfrm>
        </p:spPr>
        <p:txBody>
          <a:bodyPr>
            <a:normAutofit/>
          </a:bodyPr>
          <a:lstStyle>
            <a:lvl1pPr marL="0" indent="0" algn="l">
              <a:buNone/>
              <a:defRPr sz="1350" b="1">
                <a:solidFill>
                  <a:srgbClr val="3D5567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Campus Gold Bar"/>
          <p:cNvSpPr/>
          <p:nvPr userDrawn="1"/>
        </p:nvSpPr>
        <p:spPr>
          <a:xfrm>
            <a:off x="114301" y="-1"/>
            <a:ext cx="66500" cy="822425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28588" y="6641431"/>
            <a:ext cx="7799497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/>
          <a:lstStyle>
            <a:lvl1pPr>
              <a:defRPr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69094" y="2321170"/>
            <a:ext cx="5090930" cy="3317630"/>
          </a:xfrm>
        </p:spPr>
        <p:txBody>
          <a:bodyPr>
            <a:normAutofit/>
          </a:bodyPr>
          <a:lstStyle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5829300" y="1465385"/>
            <a:ext cx="3121819" cy="441947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7174" y="6530794"/>
            <a:ext cx="959536" cy="15709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46185" y="1235630"/>
            <a:ext cx="8623738" cy="4351338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>
              <a:defRPr sz="1500"/>
            </a:lvl2pPr>
            <a:lvl3pPr marL="857250" indent="-171450">
              <a:buFont typeface="Wingdings" charset="2"/>
              <a:buChar char="§"/>
              <a:defRPr sz="1350"/>
            </a:lvl3pPr>
            <a:lvl4pPr marL="1200150" indent="-171450">
              <a:buFont typeface="Wingdings" charset="2"/>
              <a:buChar char="§"/>
              <a:defRPr sz="1200"/>
            </a:lvl4pPr>
            <a:lvl5pPr marL="1543050" indent="-171450">
              <a:buFont typeface="Wingdings" charset="2"/>
              <a:buChar char="§"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ampus Gold Bar"/>
          <p:cNvSpPr/>
          <p:nvPr userDrawn="1"/>
        </p:nvSpPr>
        <p:spPr>
          <a:xfrm>
            <a:off x="114301" y="-1"/>
            <a:ext cx="66500" cy="822425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28588" y="6641431"/>
            <a:ext cx="7799497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7174" y="6530794"/>
            <a:ext cx="959536" cy="1570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3742" y="1477282"/>
            <a:ext cx="3886200" cy="4351338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4242" y="1477282"/>
            <a:ext cx="3886200" cy="4351338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Onl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81354" y="1125416"/>
            <a:ext cx="7825154" cy="679938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/>
          <a:lstStyle>
            <a:lvl1pPr>
              <a:defRPr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2" hasCustomPrompt="1"/>
          </p:nvPr>
        </p:nvSpPr>
        <p:spPr>
          <a:xfrm>
            <a:off x="281354" y="1922585"/>
            <a:ext cx="7825154" cy="668214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81354" y="2708034"/>
            <a:ext cx="7825154" cy="633045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 hasCustomPrompt="1"/>
          </p:nvPr>
        </p:nvSpPr>
        <p:spPr>
          <a:xfrm>
            <a:off x="281354" y="3434865"/>
            <a:ext cx="7825154" cy="726829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5" hasCustomPrompt="1"/>
          </p:nvPr>
        </p:nvSpPr>
        <p:spPr>
          <a:xfrm>
            <a:off x="281354" y="4267204"/>
            <a:ext cx="7825154" cy="726829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>
          <a:xfrm>
            <a:off x="281354" y="5087819"/>
            <a:ext cx="7825154" cy="726829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/>
          <a:lstStyle>
            <a:lvl1pPr>
              <a:defRPr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2"/>
          </p:nvPr>
        </p:nvSpPr>
        <p:spPr>
          <a:xfrm>
            <a:off x="413147" y="1430339"/>
            <a:ext cx="8299847" cy="44545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2"/>
          </p:nvPr>
        </p:nvSpPr>
        <p:spPr>
          <a:xfrm>
            <a:off x="211016" y="1184032"/>
            <a:ext cx="8563891" cy="47595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800453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lurb Divider">
    <p:bg>
      <p:bgPr>
        <a:solidFill>
          <a:srgbClr val="C28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114300" y="1383324"/>
            <a:ext cx="8915400" cy="527539"/>
          </a:xfrm>
        </p:spPr>
        <p:txBody>
          <a:bodyPr>
            <a:noAutofit/>
          </a:bodyPr>
          <a:lstStyle>
            <a:lvl1pPr algn="ctr">
              <a:defRPr sz="3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14300" y="2005014"/>
            <a:ext cx="8932985" cy="3352433"/>
          </a:xfrm>
        </p:spPr>
        <p:txBody>
          <a:bodyPr>
            <a:norm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342900" indent="0" algn="l">
              <a:buNone/>
              <a:defRPr>
                <a:solidFill>
                  <a:schemeClr val="tx1"/>
                </a:solidFill>
              </a:defRPr>
            </a:lvl2pPr>
            <a:lvl3pPr marL="685800" indent="0">
              <a:buNone/>
              <a:defRPr>
                <a:solidFill>
                  <a:schemeClr val="tx1"/>
                </a:solidFill>
              </a:defRPr>
            </a:lvl3pPr>
            <a:lvl4pPr marL="1028700" indent="0">
              <a:buNone/>
              <a:defRPr>
                <a:solidFill>
                  <a:schemeClr val="tx1"/>
                </a:solidFill>
              </a:defRPr>
            </a:lvl4pPr>
            <a:lvl5pPr marL="13716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3118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al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54977" y="5884984"/>
            <a:ext cx="4923692" cy="973016"/>
          </a:xfrm>
        </p:spPr>
        <p:txBody>
          <a:bodyPr lIns="0" anchor="t" anchorCtr="0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r="41356"/>
          <a:stretch/>
        </p:blipFill>
        <p:spPr>
          <a:xfrm>
            <a:off x="4987636" y="124"/>
            <a:ext cx="4156364" cy="6857752"/>
          </a:xfrm>
          <a:prstGeom prst="rect">
            <a:avLst/>
          </a:prstGeom>
        </p:spPr>
      </p:pic>
      <p:sp>
        <p:nvSpPr>
          <p:cNvPr id="11" name="Campus Gold Bar"/>
          <p:cNvSpPr/>
          <p:nvPr userDrawn="1"/>
        </p:nvSpPr>
        <p:spPr>
          <a:xfrm>
            <a:off x="260639" y="5549705"/>
            <a:ext cx="2019500" cy="193039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8284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" y="1376307"/>
            <a:ext cx="86237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2154" y="6414930"/>
            <a:ext cx="971550" cy="213585"/>
          </a:xfrm>
          <a:prstGeom prst="rect">
            <a:avLst/>
          </a:prstGeom>
        </p:spPr>
        <p:txBody>
          <a:bodyPr vert="horz" wrap="square" lIns="91440" tIns="45720" rIns="0" bIns="45720" rtlCol="0" anchor="ctr" anchorCtr="0">
            <a:spAutoFit/>
          </a:bodyPr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ampus Gold Bar"/>
          <p:cNvSpPr/>
          <p:nvPr userDrawn="1"/>
        </p:nvSpPr>
        <p:spPr>
          <a:xfrm>
            <a:off x="114301" y="-1"/>
            <a:ext cx="66500" cy="822425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" name="TextBox 7"/>
          <p:cNvSpPr txBox="1"/>
          <p:nvPr userDrawn="1"/>
        </p:nvSpPr>
        <p:spPr>
          <a:xfrm>
            <a:off x="3931526" y="1584434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28588" y="6641431"/>
            <a:ext cx="7799497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217170" y="77743"/>
            <a:ext cx="7886700" cy="83665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14300" y="6447693"/>
            <a:ext cx="6000750" cy="27378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25" b="0" i="1">
                <a:solidFill>
                  <a:schemeClr val="tx1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067174" y="6530794"/>
            <a:ext cx="959536" cy="15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6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3" r:id="rId2"/>
    <p:sldLayoutId id="2147483661" r:id="rId3"/>
    <p:sldLayoutId id="2147483662" r:id="rId4"/>
    <p:sldLayoutId id="2147483664" r:id="rId5"/>
    <p:sldLayoutId id="2147483668" r:id="rId6"/>
    <p:sldLayoutId id="2147483669" r:id="rId7"/>
    <p:sldLayoutId id="2147483667" r:id="rId8"/>
    <p:sldLayoutId id="2147483684" r:id="rId9"/>
    <p:sldLayoutId id="2147483686" r:id="rId10"/>
    <p:sldLayoutId id="2147483687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Impact" charset="0"/>
          <a:ea typeface="Impact" charset="0"/>
          <a:cs typeface="Impact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1350" b="1" kern="1200">
          <a:solidFill>
            <a:srgbClr val="3D5567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fponline.org/ideas-inspiration/topics/articles/Details/the-5-key-principles-of-nonverbal-communication" TargetMode="External"/><Relationship Id="rId2" Type="http://schemas.openxmlformats.org/officeDocument/2006/relationships/hyperlink" Target="https://www.helpguide.org/articles/relationships-communication/nonverbal-communication.htm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open.lib.umn.edu/businesscommunication/chapter/2-3-principles-of-verbal-communica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122" y="2894029"/>
            <a:ext cx="6790299" cy="744717"/>
          </a:xfrm>
        </p:spPr>
        <p:txBody>
          <a:bodyPr anchor="ctr"/>
          <a:lstStyle/>
          <a:p>
            <a:r>
              <a:rPr lang="en-US" dirty="0"/>
              <a:t>Verbal and Nonverbal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97455" y="3940935"/>
            <a:ext cx="5729858" cy="1195053"/>
          </a:xfrm>
        </p:spPr>
        <p:txBody>
          <a:bodyPr>
            <a:normAutofit/>
          </a:bodyPr>
          <a:lstStyle/>
          <a:p>
            <a:endParaRPr lang="en-US" sz="18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6507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Verbal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Verbal communication is the usage of words and sounds to express/ communicate with others. 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It also includes written communication.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This type of communication entails selection of words, content delivery, and interpretation.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A speaker should choose his/ her words carefully, articulately say them, and reinforce them.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This kind of communication requires good listening skills.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It is an effective way of fostering interpersonal communication with others. </a:t>
            </a:r>
            <a:endParaRPr lang="en-US" sz="1800" b="0" dirty="0" smtClean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An example of this type of communication is saying the word “no” when someone wants you to abuse drugs.</a:t>
            </a:r>
            <a:endParaRPr lang="en-US" sz="1800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39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Principles of Verbal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The first principle of verbal communication is that language has rules.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There are three types of rules: </a:t>
            </a:r>
          </a:p>
          <a:p>
            <a:pPr marL="400050" indent="-400050" fontAlgn="base">
              <a:buFont typeface="+mj-lt"/>
              <a:buAutoNum type="romanUcPeriod"/>
            </a:pPr>
            <a:r>
              <a:rPr lang="en-US" sz="1800" b="0" dirty="0" smtClean="0"/>
              <a:t>Syntactic rules dictate how words are organized in a sentence.</a:t>
            </a:r>
          </a:p>
          <a:p>
            <a:pPr marL="400050" indent="-400050" fontAlgn="base">
              <a:buFont typeface="+mj-lt"/>
              <a:buAutoNum type="romanUcPeriod"/>
            </a:pPr>
            <a:r>
              <a:rPr lang="en-US" sz="1800" b="0" dirty="0" smtClean="0"/>
              <a:t>Semantic rules dictate the meaning words and their respective interpretations.</a:t>
            </a:r>
          </a:p>
          <a:p>
            <a:pPr marL="400050" indent="-400050" fontAlgn="base">
              <a:buFont typeface="+mj-lt"/>
              <a:buAutoNum type="romanUcPeriod"/>
            </a:pPr>
            <a:r>
              <a:rPr lang="en-US" sz="1800" b="0" dirty="0" smtClean="0"/>
              <a:t>Contextual rules determine word meaning and choice with regard to the context.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Example of a contextual rule is saying that a person always meet his/ her deadlines ( this has different meanings depending on the context)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The second principle is that language is symbolic. 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Therefore, they do not have inherent meaning ; this depends on human interpretation.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For example. Letters, punctuation marks, and numbers denote certain concepts based on human experience  (Open Lib  n. d.).</a:t>
            </a:r>
            <a:endParaRPr lang="en-US" sz="1800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2773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Nonverbal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Non-verbal communication entails expressing oneself without the usage of language.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Communication is done by the use of facial expressions, gestures, and body positions.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It also include presuppositions and unspoken understandings.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The meaning of body language vary depending on environmental conditions.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Ii is based on shared cues among individuals.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It is essential since  it reinforces verbal communication.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For example, making eye contact with a person shows that you are listening to what they are saying.</a:t>
            </a:r>
          </a:p>
          <a:p>
            <a:pPr marL="285750" indent="-285750" fontAlgn="base">
              <a:buFont typeface="Arial" pitchFamily="34" charset="0"/>
              <a:buChar char="•"/>
            </a:pPr>
            <a:endParaRPr lang="en-US" sz="1800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2308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029" y="2"/>
            <a:ext cx="7713675" cy="874985"/>
          </a:xfrm>
        </p:spPr>
        <p:txBody>
          <a:bodyPr>
            <a:normAutofit/>
          </a:bodyPr>
          <a:lstStyle/>
          <a:p>
            <a:r>
              <a:rPr lang="en-US" sz="2400" dirty="0"/>
              <a:t>Principles of Nonverbal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285750" indent="-28575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0" dirty="0" smtClean="0"/>
              <a:t>Firstly, age, culture, geographic location, and gender are significant.</a:t>
            </a:r>
            <a:endParaRPr lang="en-US" sz="1800" b="0" dirty="0"/>
          </a:p>
          <a:p>
            <a:pPr marL="285750" indent="-28575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0" dirty="0" smtClean="0"/>
              <a:t>In this regard, non-verbal cues vary depending on the aforementioned contexts.</a:t>
            </a:r>
          </a:p>
          <a:p>
            <a:pPr marL="285750" indent="-28575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0" dirty="0" smtClean="0"/>
              <a:t>Family norms and culture affect the meaning and interpretation of non-verbal cues.</a:t>
            </a:r>
          </a:p>
          <a:p>
            <a:pPr marL="285750" indent="-28575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0" dirty="0" smtClean="0"/>
              <a:t>For example, clapping hands can mean showing appreciation  in certain culture and greetings in others.</a:t>
            </a:r>
          </a:p>
          <a:p>
            <a:pPr marL="285750" indent="-28575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0" dirty="0" smtClean="0"/>
              <a:t>The second principle is that incongruence has different meanings (</a:t>
            </a:r>
            <a:r>
              <a:rPr lang="en-US" sz="1800" b="0" dirty="0" err="1" smtClean="0"/>
              <a:t>Hollinden</a:t>
            </a:r>
            <a:r>
              <a:rPr lang="en-US" sz="1800" b="0" dirty="0" smtClean="0"/>
              <a:t>, 2017). </a:t>
            </a:r>
          </a:p>
          <a:p>
            <a:pPr marL="285750" indent="-285750" fontAlgn="base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0" dirty="0" smtClean="0"/>
              <a:t>In this regard, words and non-verbal cues that do not align should not cause discomfort.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9798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029" y="2"/>
            <a:ext cx="7263707" cy="874985"/>
          </a:xfrm>
        </p:spPr>
        <p:txBody>
          <a:bodyPr>
            <a:normAutofit/>
          </a:bodyPr>
          <a:lstStyle/>
          <a:p>
            <a:r>
              <a:rPr lang="en-US" sz="2400" dirty="0"/>
              <a:t>Nonverbal Cues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Non-verbal cues include: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Facial expressions: it entail using expressive faces to convey emotions (Help Guide, n. d.).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For example, a contorted face depicts sadness.</a:t>
            </a:r>
            <a:endParaRPr lang="en-US" sz="1800" b="0" dirty="0" smtClean="0"/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Posture encompass the way people talk, sit, stand, or positions their head. 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For example, sitting with the legs crossed means a person is disinterested in a conversation. 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Eye contact entails using the eyes to convey a silent message.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For example, a fixated glare means that someone is angry with the other party. </a:t>
            </a:r>
            <a:endParaRPr lang="en-US" sz="1800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2271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029" y="2"/>
            <a:ext cx="8470338" cy="874985"/>
          </a:xfrm>
        </p:spPr>
        <p:txBody>
          <a:bodyPr>
            <a:normAutofit/>
          </a:bodyPr>
          <a:lstStyle/>
          <a:p>
            <a:r>
              <a:rPr lang="en-US" sz="2400" dirty="0"/>
              <a:t>How Words and Symbols Influence Interpersonal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Words and symbols can be used to foster teamwork among individuals.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They can also be used to show empathy towards other people’s feelings.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Besides, they can be used to depict assertiveness towards a specific  opinion.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They can be used to portray a positive behavioral trait towards a particular situation.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They can be used to show professionalism especially when standards principles of communication are followed.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They can be used also to show the motivation of the speaker based on the tone of his/ her voice.</a:t>
            </a: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800" b="0" dirty="0" smtClean="0"/>
              <a:t>Lastly, they can be used to boost self-confidence and induce relaxation when interacting with others. </a:t>
            </a:r>
            <a:endParaRPr lang="en-US" sz="1800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0715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marR="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b="0" dirty="0" smtClean="0"/>
              <a:t>Help Guide. (n. d). Nonverbal communication. Retrieved from</a:t>
            </a:r>
          </a:p>
          <a:p>
            <a:pPr marL="457200" marR="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b="0" dirty="0"/>
              <a:t>	</a:t>
            </a:r>
            <a:r>
              <a:rPr lang="en-US" sz="1800" b="0" dirty="0">
                <a:hlinkClick r:id="rId2"/>
              </a:rPr>
              <a:t>https://</a:t>
            </a:r>
            <a:r>
              <a:rPr lang="en-US" sz="1800" b="0" dirty="0" smtClean="0">
                <a:hlinkClick r:id="rId2"/>
              </a:rPr>
              <a:t>www.helpguide.org/articles/relationships-communication/nonverbal-communication.htm</a:t>
            </a:r>
            <a:endParaRPr lang="en-US" sz="1800" b="0" dirty="0" smtClean="0"/>
          </a:p>
          <a:p>
            <a:pPr marL="457200" marR="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b="0" dirty="0" err="1" smtClean="0"/>
              <a:t>HollInden</a:t>
            </a:r>
            <a:r>
              <a:rPr lang="en-US" sz="1800" b="0" dirty="0" smtClean="0"/>
              <a:t>, C. (2017). The 5 key principles of nonverbal communication. Association of Financial Professionals. Retrieved from </a:t>
            </a:r>
          </a:p>
          <a:p>
            <a:pPr marL="457200" marR="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b="0" dirty="0"/>
              <a:t>	</a:t>
            </a:r>
            <a:r>
              <a:rPr lang="en-US" sz="1800" b="0" dirty="0">
                <a:hlinkClick r:id="rId3"/>
              </a:rPr>
              <a:t>https://</a:t>
            </a:r>
            <a:r>
              <a:rPr lang="en-US" sz="1800" b="0" dirty="0" smtClean="0">
                <a:hlinkClick r:id="rId3"/>
              </a:rPr>
              <a:t>www.afponline.org/ideas-inspiration/topics/articles/Details/the-5-key-principles-of-nonverbal-communication</a:t>
            </a:r>
            <a:endParaRPr lang="en-US" sz="1800" b="0" dirty="0" smtClean="0"/>
          </a:p>
          <a:p>
            <a:pPr marL="457200" marR="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b="0" smtClean="0"/>
              <a:t>Open </a:t>
            </a:r>
            <a:r>
              <a:rPr lang="en-US" sz="1800" b="0" dirty="0" smtClean="0"/>
              <a:t>Lib. </a:t>
            </a:r>
            <a:r>
              <a:rPr lang="en-US" sz="1800" b="0" dirty="0" smtClean="0"/>
              <a:t>(n. d). Principles of verbal communication. Retrieved from</a:t>
            </a:r>
          </a:p>
          <a:p>
            <a:pPr marL="457200" marR="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b="0" dirty="0"/>
              <a:t>	</a:t>
            </a:r>
            <a:r>
              <a:rPr lang="en-US" sz="1800" b="0" dirty="0">
                <a:hlinkClick r:id="rId4"/>
              </a:rPr>
              <a:t>https://open.lib.umn.edu/businesscommunication/chapter/2-3-principles-of-verbal-communication</a:t>
            </a:r>
            <a:r>
              <a:rPr lang="en-US" sz="1800" b="0" dirty="0" smtClean="0">
                <a:hlinkClick r:id="rId4"/>
              </a:rPr>
              <a:t>/</a:t>
            </a:r>
            <a:endParaRPr lang="en-US" sz="1800" b="0" dirty="0" smtClean="0"/>
          </a:p>
          <a:p>
            <a:pPr marL="457200" marR="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en-US" sz="1800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929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PG colors">
      <a:dk1>
        <a:srgbClr val="000000"/>
      </a:dk1>
      <a:lt1>
        <a:srgbClr val="FFFFFF"/>
      </a:lt1>
      <a:dk2>
        <a:srgbClr val="5B6870"/>
      </a:dk2>
      <a:lt2>
        <a:srgbClr val="FFFFFF"/>
      </a:lt2>
      <a:accent1>
        <a:srgbClr val="C28E0E"/>
      </a:accent1>
      <a:accent2>
        <a:srgbClr val="ED7D31"/>
      </a:accent2>
      <a:accent3>
        <a:srgbClr val="6E99B3"/>
      </a:accent3>
      <a:accent4>
        <a:srgbClr val="FFC000"/>
      </a:accent4>
      <a:accent5>
        <a:srgbClr val="28A491"/>
      </a:accent5>
      <a:accent6>
        <a:srgbClr val="839E2A"/>
      </a:accent6>
      <a:hlink>
        <a:srgbClr val="6E99B3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urdue Global FullScreen Presentation Templates" id="{F2379EAB-A16D-BC46-B781-56FAC9D49F92}" vid="{460BC5D8-A458-AA45-831B-54A464D285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Purdue Global Presentation Templates Full Screen</Template>
  <TotalTime>168</TotalTime>
  <Words>912</Words>
  <Application>Microsoft Office PowerPoint</Application>
  <PresentationFormat>On-screen Show (4:3)</PresentationFormat>
  <Paragraphs>83</Paragraphs>
  <Slides>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Verbal and Nonverbal Communication</vt:lpstr>
      <vt:lpstr>Verbal Communication</vt:lpstr>
      <vt:lpstr>Principles of Verbal Communication</vt:lpstr>
      <vt:lpstr>Nonverbal Communication</vt:lpstr>
      <vt:lpstr>Principles of Nonverbal Communication</vt:lpstr>
      <vt:lpstr>Nonverbal Cues</vt:lpstr>
      <vt:lpstr>How Words and Symbols Influence Interpersonal Communication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1st Slide: Provide a title for your presentation.</dc:title>
  <dc:creator>1525-jealvarez</dc:creator>
  <cp:lastModifiedBy>Windows User</cp:lastModifiedBy>
  <cp:revision>26</cp:revision>
  <dcterms:created xsi:type="dcterms:W3CDTF">2018-05-03T14:32:24Z</dcterms:created>
  <dcterms:modified xsi:type="dcterms:W3CDTF">2020-02-03T17:23:53Z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0654BCE8-B9FD-4E0C-AB73-EF696D4643E5</vt:lpwstr>
  </property>
  <property fmtid="{D5CDD505-2E9C-101B-9397-08002B2CF9AE}" pid="3" name="ArticulatePath">
    <vt:lpwstr>Unit 8 Assignment Template</vt:lpwstr>
  </property>
</Properties>
</file>